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8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9" r:id="rId24"/>
    <p:sldId id="280" r:id="rId2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9900-DC51-4781-85F6-BA41E8DA128E}" type="datetimeFigureOut">
              <a:rPr lang="tr-TR" smtClean="0"/>
              <a:t>1.04.2021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59F82D7-55BD-43DC-A659-6C5CF52833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1380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9900-DC51-4781-85F6-BA41E8DA128E}" type="datetimeFigureOut">
              <a:rPr lang="tr-TR" smtClean="0"/>
              <a:t>1.04.2021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59F82D7-55BD-43DC-A659-6C5CF52833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936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9900-DC51-4781-85F6-BA41E8DA128E}" type="datetimeFigureOut">
              <a:rPr lang="tr-TR" smtClean="0"/>
              <a:t>1.04.2021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59F82D7-55BD-43DC-A659-6C5CF52833FD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8752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9900-DC51-4781-85F6-BA41E8DA128E}" type="datetimeFigureOut">
              <a:rPr lang="tr-TR" smtClean="0"/>
              <a:t>1.04.2021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59F82D7-55BD-43DC-A659-6C5CF52833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5112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9900-DC51-4781-85F6-BA41E8DA128E}" type="datetimeFigureOut">
              <a:rPr lang="tr-TR" smtClean="0"/>
              <a:t>1.04.2021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59F82D7-55BD-43DC-A659-6C5CF52833FD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2496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9900-DC51-4781-85F6-BA41E8DA128E}" type="datetimeFigureOut">
              <a:rPr lang="tr-TR" smtClean="0"/>
              <a:t>1.04.2021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59F82D7-55BD-43DC-A659-6C5CF52833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7102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9900-DC51-4781-85F6-BA41E8DA128E}" type="datetimeFigureOut">
              <a:rPr lang="tr-TR" smtClean="0"/>
              <a:t>1.04.2021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F82D7-55BD-43DC-A659-6C5CF52833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1974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9900-DC51-4781-85F6-BA41E8DA128E}" type="datetimeFigureOut">
              <a:rPr lang="tr-TR" smtClean="0"/>
              <a:t>1.04.2021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F82D7-55BD-43DC-A659-6C5CF52833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8975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9900-DC51-4781-85F6-BA41E8DA128E}" type="datetimeFigureOut">
              <a:rPr lang="tr-TR" smtClean="0"/>
              <a:t>1.04.2021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F82D7-55BD-43DC-A659-6C5CF52833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1607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9900-DC51-4781-85F6-BA41E8DA128E}" type="datetimeFigureOut">
              <a:rPr lang="tr-TR" smtClean="0"/>
              <a:t>1.04.2021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59F82D7-55BD-43DC-A659-6C5CF52833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9581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9900-DC51-4781-85F6-BA41E8DA128E}" type="datetimeFigureOut">
              <a:rPr lang="tr-TR" smtClean="0"/>
              <a:t>1.04.2021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59F82D7-55BD-43DC-A659-6C5CF52833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3642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9900-DC51-4781-85F6-BA41E8DA128E}" type="datetimeFigureOut">
              <a:rPr lang="tr-TR" smtClean="0"/>
              <a:t>1.04.2021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59F82D7-55BD-43DC-A659-6C5CF52833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9969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9900-DC51-4781-85F6-BA41E8DA128E}" type="datetimeFigureOut">
              <a:rPr lang="tr-TR" smtClean="0"/>
              <a:t>1.04.2021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F82D7-55BD-43DC-A659-6C5CF52833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5790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9900-DC51-4781-85F6-BA41E8DA128E}" type="datetimeFigureOut">
              <a:rPr lang="tr-TR" smtClean="0"/>
              <a:t>1.04.2021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F82D7-55BD-43DC-A659-6C5CF52833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467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9900-DC51-4781-85F6-BA41E8DA128E}" type="datetimeFigureOut">
              <a:rPr lang="tr-TR" smtClean="0"/>
              <a:t>1.04.2021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F82D7-55BD-43DC-A659-6C5CF52833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9642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9900-DC51-4781-85F6-BA41E8DA128E}" type="datetimeFigureOut">
              <a:rPr lang="tr-TR" smtClean="0"/>
              <a:t>1.04.2021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59F82D7-55BD-43DC-A659-6C5CF52833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4036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59900-DC51-4781-85F6-BA41E8DA128E}" type="datetimeFigureOut">
              <a:rPr lang="tr-TR" smtClean="0"/>
              <a:t>1.04.2021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59F82D7-55BD-43DC-A659-6C5CF52833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00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1713155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İDARİ VE MALİ İŞLER DAİRE BAŞKANLIĞI</a:t>
            </a:r>
            <a:endParaRPr lang="tr-TR" sz="36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9190411" cy="1956908"/>
          </a:xfrm>
        </p:spPr>
        <p:txBody>
          <a:bodyPr>
            <a:normAutofit lnSpcReduction="10000"/>
          </a:bodyPr>
          <a:lstStyle/>
          <a:p>
            <a:endParaRPr lang="tr-TR" b="1" dirty="0" smtClean="0"/>
          </a:p>
          <a:p>
            <a:r>
              <a:rPr lang="tr-TR" b="1" dirty="0" smtClean="0"/>
              <a:t>Devlet Malzeme Ofisi (DMO) Alımları                                 </a:t>
            </a:r>
          </a:p>
          <a:p>
            <a:endParaRPr lang="tr-TR" b="1" dirty="0"/>
          </a:p>
          <a:p>
            <a:endParaRPr lang="tr-TR" b="1" dirty="0" smtClean="0"/>
          </a:p>
          <a:p>
            <a:r>
              <a:rPr lang="tr-TR" b="1" dirty="0"/>
              <a:t> </a:t>
            </a:r>
            <a:r>
              <a:rPr lang="tr-TR" b="1" dirty="0" smtClean="0"/>
              <a:t>                                                                                                                        </a:t>
            </a:r>
            <a:r>
              <a:rPr lang="tr-TR" sz="1400" b="1" dirty="0" smtClean="0"/>
              <a:t>Mart 2021</a:t>
            </a:r>
            <a:endParaRPr lang="tr-TR" sz="1400" b="1" dirty="0"/>
          </a:p>
        </p:txBody>
      </p:sp>
      <p:pic>
        <p:nvPicPr>
          <p:cNvPr id="4" name="Resim 3" descr="Dosya:Odtu-metu-&lt;strong&gt;logo&lt;/strong&gt;.jpg - Vikipedi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548641"/>
            <a:ext cx="7957421" cy="178903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02041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624110"/>
            <a:ext cx="8915400" cy="5287112"/>
          </a:xfrm>
        </p:spPr>
        <p:txBody>
          <a:bodyPr/>
          <a:lstStyle/>
          <a:p>
            <a:r>
              <a:rPr lang="tr-TR" dirty="0"/>
              <a:t>İlgili </a:t>
            </a:r>
            <a:r>
              <a:rPr lang="tr-TR" dirty="0" smtClean="0"/>
              <a:t>Birime/Bölüme </a:t>
            </a:r>
            <a:r>
              <a:rPr lang="tr-TR" dirty="0"/>
              <a:t>mali sınırları iletilir ve istediği ürünlerin DMO </a:t>
            </a:r>
            <a:r>
              <a:rPr lang="tr-TR" dirty="0" smtClean="0"/>
              <a:t>katalog kodlarını </a:t>
            </a:r>
            <a:r>
              <a:rPr lang="tr-TR" dirty="0"/>
              <a:t>ve sayılarını belirlemesi istenir.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9" y="1312432"/>
            <a:ext cx="8456407" cy="554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11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624110"/>
            <a:ext cx="8915400" cy="5287112"/>
          </a:xfrm>
        </p:spPr>
        <p:txBody>
          <a:bodyPr/>
          <a:lstStyle/>
          <a:p>
            <a:r>
              <a:rPr lang="tr-TR" dirty="0"/>
              <a:t>İlgili Birimden gelen DMO </a:t>
            </a:r>
            <a:r>
              <a:rPr lang="tr-TR" dirty="0" smtClean="0"/>
              <a:t>katalog </a:t>
            </a:r>
            <a:r>
              <a:rPr lang="tr-TR" dirty="0"/>
              <a:t>kodlu liste, DMO e-Satış </a:t>
            </a:r>
            <a:r>
              <a:rPr lang="tr-TR" dirty="0" err="1"/>
              <a:t>Portalından</a:t>
            </a:r>
            <a:r>
              <a:rPr lang="tr-TR" dirty="0"/>
              <a:t> sepete atılır.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016" y="1355464"/>
            <a:ext cx="9157018" cy="550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97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926080" y="516367"/>
            <a:ext cx="7282927" cy="4787153"/>
          </a:xfrm>
        </p:spPr>
        <p:txBody>
          <a:bodyPr/>
          <a:lstStyle/>
          <a:p>
            <a:r>
              <a:rPr lang="tr-TR" dirty="0"/>
              <a:t>Sepetin bütçeye ve firma asgari teslim </a:t>
            </a:r>
            <a:r>
              <a:rPr lang="tr-TR" dirty="0" smtClean="0"/>
              <a:t>tutarına uygunluğu </a:t>
            </a:r>
            <a:r>
              <a:rPr lang="tr-TR" dirty="0"/>
              <a:t>kontrol edilir</a:t>
            </a:r>
            <a:r>
              <a:rPr lang="tr-TR" dirty="0" smtClean="0"/>
              <a:t>.</a:t>
            </a:r>
          </a:p>
          <a:p>
            <a:r>
              <a:rPr lang="tr-TR" dirty="0"/>
              <a:t>Uygun olan sepetin e-</a:t>
            </a:r>
            <a:r>
              <a:rPr lang="tr-TR" dirty="0" err="1"/>
              <a:t>portaldan</a:t>
            </a:r>
            <a:r>
              <a:rPr lang="tr-TR" dirty="0"/>
              <a:t> çıktısı alınır.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1506070"/>
            <a:ext cx="8915400" cy="535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01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624110"/>
            <a:ext cx="8915400" cy="5287112"/>
          </a:xfrm>
        </p:spPr>
        <p:txBody>
          <a:bodyPr/>
          <a:lstStyle/>
          <a:p>
            <a:r>
              <a:rPr lang="tr-TR" dirty="0"/>
              <a:t>Alınacak ürünlerin bütçe kodları ve her  kod için KDV hariç-dahil </a:t>
            </a:r>
            <a:r>
              <a:rPr lang="tr-TR" dirty="0" smtClean="0"/>
              <a:t>rakamlar tespit </a:t>
            </a:r>
            <a:r>
              <a:rPr lang="tr-TR" dirty="0"/>
              <a:t>edilir</a:t>
            </a:r>
            <a:r>
              <a:rPr lang="tr-TR" dirty="0" smtClean="0"/>
              <a:t>. Her </a:t>
            </a:r>
            <a:r>
              <a:rPr lang="tr-TR" dirty="0"/>
              <a:t>harcama yetkilisi veya </a:t>
            </a:r>
            <a:r>
              <a:rPr lang="tr-TR" dirty="0" smtClean="0"/>
              <a:t>İMİD </a:t>
            </a:r>
            <a:r>
              <a:rPr lang="tr-TR" dirty="0"/>
              <a:t>için Son </a:t>
            </a:r>
            <a:r>
              <a:rPr lang="tr-TR" dirty="0" smtClean="0"/>
              <a:t>4’lü </a:t>
            </a:r>
            <a:r>
              <a:rPr lang="tr-TR" dirty="0"/>
              <a:t>düzey kod ayrıntısına yer </a:t>
            </a:r>
            <a:r>
              <a:rPr lang="tr-TR" dirty="0" smtClean="0"/>
              <a:t>verilir</a:t>
            </a:r>
            <a:r>
              <a:rPr lang="tr-TR" dirty="0"/>
              <a:t>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1645920"/>
            <a:ext cx="8915400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1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624110"/>
            <a:ext cx="8915400" cy="5287112"/>
          </a:xfrm>
        </p:spPr>
        <p:txBody>
          <a:bodyPr/>
          <a:lstStyle/>
          <a:p>
            <a:r>
              <a:rPr lang="tr-TR" dirty="0"/>
              <a:t>Harcama talimatı oluşturulur ve imzaya sunulur</a:t>
            </a:r>
            <a:r>
              <a:rPr lang="tr-TR" dirty="0" smtClean="0"/>
              <a:t>.</a:t>
            </a:r>
          </a:p>
          <a:p>
            <a:r>
              <a:rPr lang="tr-TR" dirty="0"/>
              <a:t>İmzalanan harcama talimatı Tahakkuk Birimine </a:t>
            </a:r>
            <a:r>
              <a:rPr lang="tr-TR" dirty="0" smtClean="0"/>
              <a:t>gönderilir.</a:t>
            </a:r>
          </a:p>
          <a:p>
            <a:r>
              <a:rPr lang="tr-TR" dirty="0"/>
              <a:t>İmzalanan harcama talimatının bir fotokopisi kredi kapatması için açılan dosyada </a:t>
            </a:r>
            <a:r>
              <a:rPr lang="tr-TR" dirty="0" smtClean="0"/>
              <a:t>saklanmalıdır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34510" y="-12101"/>
            <a:ext cx="4824805" cy="891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50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 flipV="1">
            <a:off x="2592925" y="-66502"/>
            <a:ext cx="8329999" cy="690612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624110"/>
            <a:ext cx="8915400" cy="5287112"/>
          </a:xfrm>
        </p:spPr>
        <p:txBody>
          <a:bodyPr/>
          <a:lstStyle/>
          <a:p>
            <a:r>
              <a:rPr lang="tr-TR" dirty="0"/>
              <a:t>Tahakkuk </a:t>
            </a:r>
            <a:r>
              <a:rPr lang="tr-TR" dirty="0" smtClean="0"/>
              <a:t>Birimi, </a:t>
            </a:r>
            <a:r>
              <a:rPr lang="tr-TR" dirty="0"/>
              <a:t>Harcama Onayı ve Ödeme </a:t>
            </a:r>
            <a:r>
              <a:rPr lang="tr-TR" dirty="0" smtClean="0"/>
              <a:t>emrinin oluşturulması, imzalanması </a:t>
            </a:r>
            <a:r>
              <a:rPr lang="tr-TR" dirty="0"/>
              <a:t>sürecini takip eder. </a:t>
            </a:r>
            <a:endParaRPr lang="tr-TR" dirty="0" smtClean="0"/>
          </a:p>
          <a:p>
            <a:r>
              <a:rPr lang="tr-TR" dirty="0" smtClean="0"/>
              <a:t>İmzalar </a:t>
            </a:r>
            <a:r>
              <a:rPr lang="tr-TR" dirty="0"/>
              <a:t>tamamlandıktan sonra dosya asıllarını ödeme yapılmak üzere </a:t>
            </a:r>
            <a:r>
              <a:rPr lang="tr-TR" dirty="0" err="1"/>
              <a:t>SGDB'ye</a:t>
            </a:r>
            <a:r>
              <a:rPr lang="tr-TR" dirty="0"/>
              <a:t> </a:t>
            </a:r>
            <a:r>
              <a:rPr lang="tr-TR" dirty="0" smtClean="0"/>
              <a:t>gönderir.</a:t>
            </a:r>
          </a:p>
          <a:p>
            <a:r>
              <a:rPr lang="tr-TR" dirty="0"/>
              <a:t>İmzalı Ödeme Emrinin </a:t>
            </a:r>
            <a:r>
              <a:rPr lang="tr-TR" dirty="0" smtClean="0"/>
              <a:t>fotokopisi </a:t>
            </a:r>
            <a:r>
              <a:rPr lang="tr-TR" dirty="0"/>
              <a:t>açılan kapatma dosyasına </a:t>
            </a:r>
            <a:r>
              <a:rPr lang="tr-TR" dirty="0" smtClean="0"/>
              <a:t>eklenir.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2312894"/>
            <a:ext cx="8915400" cy="454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26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SGDB Muhasebe Biriminden DMO hesaplarına ilgili ödemenin yapıldığı </a:t>
            </a:r>
            <a:r>
              <a:rPr lang="tr-TR" dirty="0" smtClean="0"/>
              <a:t>bilgisi geldikten sonra dekontun </a:t>
            </a:r>
            <a:r>
              <a:rPr lang="tr-TR" dirty="0"/>
              <a:t>ıslak imzalı çıktısı Ziraat Bankasından </a:t>
            </a:r>
            <a:r>
              <a:rPr lang="tr-TR" dirty="0" smtClean="0"/>
              <a:t>alınır.</a:t>
            </a:r>
          </a:p>
          <a:p>
            <a:r>
              <a:rPr lang="tr-TR" dirty="0"/>
              <a:t>Ziraat Bankası dekontu ve Ödeme Emri Belgesi birlikte taranarak, DMO e-Satış </a:t>
            </a:r>
            <a:r>
              <a:rPr lang="tr-TR" dirty="0" err="1"/>
              <a:t>Portalından</a:t>
            </a:r>
            <a:r>
              <a:rPr lang="tr-TR" dirty="0"/>
              <a:t> tahsilat bildirimi yapılır.</a:t>
            </a:r>
          </a:p>
        </p:txBody>
      </p:sp>
    </p:spTree>
    <p:extLst>
      <p:ext uri="{BB962C8B-B14F-4D97-AF65-F5344CB8AC3E}">
        <p14:creationId xmlns:p14="http://schemas.microsoft.com/office/powerpoint/2010/main" val="299821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Tahsilat Bildirimi DMO tarafından e-Satış </a:t>
            </a:r>
            <a:r>
              <a:rPr lang="tr-TR" dirty="0" err="1"/>
              <a:t>Portalına</a:t>
            </a:r>
            <a:r>
              <a:rPr lang="tr-TR" dirty="0"/>
              <a:t> işlendikten sonra; DMO e-Satış </a:t>
            </a:r>
            <a:r>
              <a:rPr lang="tr-TR" dirty="0" err="1"/>
              <a:t>Portalından</a:t>
            </a:r>
            <a:r>
              <a:rPr lang="tr-TR" dirty="0"/>
              <a:t>  damga vergisi ile eşleştirme yapılarak sepete onay verilir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Ürünlerin </a:t>
            </a:r>
            <a:r>
              <a:rPr lang="tr-TR" dirty="0"/>
              <a:t>teslimatı beklenir.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446" y="3240741"/>
            <a:ext cx="6801522" cy="320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59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624110"/>
            <a:ext cx="8915400" cy="5287112"/>
          </a:xfrm>
        </p:spPr>
        <p:txBody>
          <a:bodyPr/>
          <a:lstStyle/>
          <a:p>
            <a:r>
              <a:rPr lang="tr-TR" dirty="0" smtClean="0"/>
              <a:t>İlgili birim/bölümden gelen Teslim </a:t>
            </a:r>
            <a:r>
              <a:rPr lang="tr-TR" dirty="0"/>
              <a:t>edilen ürünlerin Sevk irsaliyeleri </a:t>
            </a:r>
            <a:r>
              <a:rPr lang="tr-TR" dirty="0" smtClean="0"/>
              <a:t>ve Malzeme </a:t>
            </a:r>
            <a:r>
              <a:rPr lang="tr-TR" dirty="0"/>
              <a:t>Muayene / Kabul ve Teslim Tesellüm </a:t>
            </a:r>
            <a:r>
              <a:rPr lang="tr-TR" dirty="0" smtClean="0"/>
              <a:t>Tutanağı, her </a:t>
            </a:r>
            <a:r>
              <a:rPr lang="tr-TR" dirty="0"/>
              <a:t>firma için ayrı ayrı </a:t>
            </a:r>
            <a:r>
              <a:rPr lang="tr-TR" dirty="0" smtClean="0"/>
              <a:t>üst </a:t>
            </a:r>
            <a:r>
              <a:rPr lang="tr-TR" dirty="0"/>
              <a:t>yazı yazılarak </a:t>
            </a:r>
            <a:r>
              <a:rPr lang="tr-TR" dirty="0" smtClean="0"/>
              <a:t>DMO’ya </a:t>
            </a:r>
            <a:r>
              <a:rPr lang="tr-TR" dirty="0"/>
              <a:t>faks yada mail yoluyla </a:t>
            </a:r>
            <a:r>
              <a:rPr lang="tr-TR" dirty="0" smtClean="0"/>
              <a:t>iletilir.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1624404"/>
            <a:ext cx="8915399" cy="523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1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624110"/>
            <a:ext cx="8915400" cy="5287112"/>
          </a:xfrm>
        </p:spPr>
        <p:txBody>
          <a:bodyPr/>
          <a:lstStyle/>
          <a:p>
            <a:r>
              <a:rPr lang="tr-TR" dirty="0"/>
              <a:t>Teslimat bildirimi yapılan firmalar için kısa süre sonra DMO tarafından e-fatura oluşturulur</a:t>
            </a:r>
            <a:r>
              <a:rPr lang="tr-TR" dirty="0" smtClean="0"/>
              <a:t>.</a:t>
            </a:r>
          </a:p>
          <a:p>
            <a:r>
              <a:rPr lang="tr-TR" dirty="0" smtClean="0"/>
              <a:t>Oluşturulan e-fatura idarenin kayıtlı adresine gönderilir.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57008" y="-189604"/>
            <a:ext cx="5179807" cy="891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32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1333949"/>
            <a:ext cx="8915400" cy="457727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tr-TR" sz="5100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DMO Alımlarının Kanuni Dayanağı</a:t>
            </a:r>
            <a:endParaRPr lang="tr-TR" sz="5100" dirty="0" smtClean="0"/>
          </a:p>
          <a:p>
            <a:pPr marL="0" indent="0" algn="just">
              <a:buNone/>
            </a:pPr>
            <a:r>
              <a:rPr lang="tr-TR" sz="2100" dirty="0" smtClean="0"/>
              <a:t>         4734 </a:t>
            </a:r>
            <a:r>
              <a:rPr lang="tr-TR" sz="2100" dirty="0"/>
              <a:t>sayılı Kamu İhale Kanunu’nun İstisnalar başlıklı 3 üncü maddesinin (e) bendi çerçevesinde </a:t>
            </a:r>
            <a:r>
              <a:rPr lang="tr-TR" sz="2100" dirty="0" smtClean="0"/>
              <a:t>alım yapılabilecek kuruluşlar sıralanmıştır ve en çok alım yapılan kuruluşların başında Devlet Malzeme Ofisi gelmektedir.</a:t>
            </a:r>
            <a:endParaRPr lang="tr-TR" sz="2100" dirty="0"/>
          </a:p>
          <a:p>
            <a:pPr marL="0" indent="0">
              <a:buNone/>
            </a:pPr>
            <a:r>
              <a:rPr lang="tr-TR" dirty="0" smtClean="0"/>
              <a:t>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4600" dirty="0" smtClean="0"/>
              <a:t>Neden DMO</a:t>
            </a:r>
            <a:r>
              <a:rPr lang="tr-TR" sz="4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indent="0" algn="just">
              <a:buNone/>
            </a:pPr>
            <a:r>
              <a:rPr lang="tr-TR" sz="2100" dirty="0" smtClean="0"/>
              <a:t>         Devlet </a:t>
            </a:r>
            <a:r>
              <a:rPr lang="tr-TR" sz="2100" dirty="0"/>
              <a:t>Malzeme Ofisi Ana Statüsü' nün 5. Maddesinde DMO'nun </a:t>
            </a:r>
            <a:r>
              <a:rPr lang="tr-TR" sz="2100" dirty="0" smtClean="0"/>
              <a:t>amacı; </a:t>
            </a:r>
            <a:r>
              <a:rPr lang="tr-TR" sz="2100" dirty="0"/>
              <a:t>"kamu hukukuna tâbi olan veya kamunun denetimi </a:t>
            </a:r>
            <a:r>
              <a:rPr lang="tr-TR" sz="2100" dirty="0" smtClean="0"/>
              <a:t>altında </a:t>
            </a:r>
            <a:r>
              <a:rPr lang="tr-TR" sz="2100" dirty="0"/>
              <a:t>bulunan ya da kamu </a:t>
            </a:r>
            <a:r>
              <a:rPr lang="tr-TR" sz="2100" dirty="0" smtClean="0"/>
              <a:t>kaynağı </a:t>
            </a:r>
            <a:r>
              <a:rPr lang="tr-TR" sz="2100" dirty="0"/>
              <a:t>kullanan kamu kurum ve </a:t>
            </a:r>
            <a:r>
              <a:rPr lang="tr-TR" sz="2100" dirty="0" smtClean="0"/>
              <a:t>kuruluşlarının ihtiyacı </a:t>
            </a:r>
            <a:r>
              <a:rPr lang="tr-TR" sz="2100" dirty="0"/>
              <a:t>olan mal ve hizmetlerin kamu </a:t>
            </a:r>
            <a:r>
              <a:rPr lang="tr-TR" sz="2100" dirty="0" smtClean="0"/>
              <a:t>yararı </a:t>
            </a:r>
            <a:r>
              <a:rPr lang="tr-TR" sz="2100" dirty="0"/>
              <a:t>gözetilerek, kamu </a:t>
            </a:r>
            <a:r>
              <a:rPr lang="tr-TR" sz="2100" dirty="0" smtClean="0"/>
              <a:t>kaynaklarının </a:t>
            </a:r>
            <a:r>
              <a:rPr lang="tr-TR" sz="2100" dirty="0"/>
              <a:t>etkin ve verimli biçimde </a:t>
            </a:r>
            <a:r>
              <a:rPr lang="tr-TR" sz="2100" dirty="0" smtClean="0"/>
              <a:t>kullanılması, savurganlığın </a:t>
            </a:r>
            <a:r>
              <a:rPr lang="tr-TR" sz="2100" dirty="0"/>
              <a:t>önlenmesi, faaliyet </a:t>
            </a:r>
            <a:r>
              <a:rPr lang="tr-TR" sz="2100" dirty="0" smtClean="0"/>
              <a:t>alanına </a:t>
            </a:r>
            <a:r>
              <a:rPr lang="tr-TR" sz="2100" dirty="0"/>
              <a:t>giren ihtiyaç konusu malzemenin standart ve kalitesinin azami ölçüde </a:t>
            </a:r>
            <a:r>
              <a:rPr lang="tr-TR" sz="2100" dirty="0" smtClean="0"/>
              <a:t>sağlanması, şeffaflık</a:t>
            </a:r>
            <a:r>
              <a:rPr lang="tr-TR" sz="2100" dirty="0"/>
              <a:t>, rekabet, hesap verebilirlik prensipleri </a:t>
            </a:r>
            <a:r>
              <a:rPr lang="tr-TR" sz="2100" dirty="0" smtClean="0"/>
              <a:t>doğrultusunda </a:t>
            </a:r>
            <a:r>
              <a:rPr lang="tr-TR" sz="2100" dirty="0"/>
              <a:t>iç ve </a:t>
            </a:r>
            <a:r>
              <a:rPr lang="tr-TR" sz="2100" dirty="0" smtClean="0"/>
              <a:t>dış </a:t>
            </a:r>
            <a:r>
              <a:rPr lang="tr-TR" sz="2100" dirty="0"/>
              <a:t>piyasadan tedarik edilmesi ve </a:t>
            </a:r>
            <a:r>
              <a:rPr lang="tr-TR" sz="2100" dirty="0" smtClean="0"/>
              <a:t>dağıtımı </a:t>
            </a:r>
            <a:r>
              <a:rPr lang="tr-TR" sz="2100" dirty="0"/>
              <a:t>için kamu kurum ve </a:t>
            </a:r>
            <a:r>
              <a:rPr lang="tr-TR" sz="2100" dirty="0" smtClean="0"/>
              <a:t>kuruluşları adına </a:t>
            </a:r>
            <a:r>
              <a:rPr lang="tr-TR" sz="2100" dirty="0"/>
              <a:t>merkezi </a:t>
            </a:r>
            <a:r>
              <a:rPr lang="tr-TR" sz="2100" dirty="0" smtClean="0"/>
              <a:t>satın </a:t>
            </a:r>
            <a:r>
              <a:rPr lang="tr-TR" sz="2100" dirty="0"/>
              <a:t>alma </a:t>
            </a:r>
            <a:r>
              <a:rPr lang="tr-TR" sz="2100" dirty="0" smtClean="0"/>
              <a:t>işlevini </a:t>
            </a:r>
            <a:r>
              <a:rPr lang="tr-TR" sz="2100" dirty="0"/>
              <a:t>yürütmek üzere, </a:t>
            </a:r>
            <a:r>
              <a:rPr lang="tr-TR" sz="2100" dirty="0" smtClean="0"/>
              <a:t>satın </a:t>
            </a:r>
            <a:r>
              <a:rPr lang="tr-TR" sz="2100" dirty="0"/>
              <a:t>almak veya </a:t>
            </a:r>
            <a:r>
              <a:rPr lang="tr-TR" sz="2100" dirty="0" smtClean="0"/>
              <a:t>alıcı </a:t>
            </a:r>
            <a:r>
              <a:rPr lang="tr-TR" sz="2100" dirty="0"/>
              <a:t>kurum ve </a:t>
            </a:r>
            <a:r>
              <a:rPr lang="tr-TR" sz="2100" dirty="0" smtClean="0"/>
              <a:t>kuruluşlar </a:t>
            </a:r>
            <a:r>
              <a:rPr lang="tr-TR" sz="2100" dirty="0"/>
              <a:t>ile üretici veya </a:t>
            </a:r>
            <a:r>
              <a:rPr lang="tr-TR" sz="2100" dirty="0" smtClean="0"/>
              <a:t>satıcıları buluşturmak </a:t>
            </a:r>
            <a:r>
              <a:rPr lang="tr-TR" sz="2100" dirty="0"/>
              <a:t>suretiyle </a:t>
            </a:r>
            <a:r>
              <a:rPr lang="tr-TR" sz="2100" dirty="0" smtClean="0"/>
              <a:t>ihtiyaçlarının </a:t>
            </a:r>
            <a:r>
              <a:rPr lang="tr-TR" sz="2100" dirty="0"/>
              <a:t>teminini </a:t>
            </a:r>
            <a:r>
              <a:rPr lang="tr-TR" sz="2100" dirty="0" smtClean="0"/>
              <a:t>sağlamaktır</a:t>
            </a:r>
            <a:r>
              <a:rPr lang="tr-TR" sz="2100" dirty="0"/>
              <a:t>" </a:t>
            </a:r>
            <a:r>
              <a:rPr lang="tr-TR" sz="2100" dirty="0" smtClean="0"/>
              <a:t>şeklinde belirtilmiştir</a:t>
            </a:r>
            <a:r>
              <a:rPr lang="tr-TR" sz="2100" dirty="0"/>
              <a:t>.</a:t>
            </a:r>
            <a:endParaRPr lang="tr-TR" sz="2100" dirty="0" smtClean="0"/>
          </a:p>
          <a:p>
            <a:pPr marL="0" indent="0" algn="just">
              <a:buNone/>
            </a:pPr>
            <a:r>
              <a:rPr lang="tr-TR" sz="2100" dirty="0" smtClean="0"/>
              <a:t>       İhtiyacımız </a:t>
            </a:r>
            <a:r>
              <a:rPr lang="tr-TR" sz="2100" dirty="0"/>
              <a:t>olan  mal ve </a:t>
            </a:r>
            <a:r>
              <a:rPr lang="tr-TR" sz="2100" dirty="0" smtClean="0"/>
              <a:t>hizmetlerin </a:t>
            </a:r>
            <a:r>
              <a:rPr lang="tr-TR" sz="2100" dirty="0"/>
              <a:t>DMO üzerinden karşılanması, </a:t>
            </a:r>
            <a:r>
              <a:rPr lang="tr-TR" sz="2100" dirty="0" smtClean="0"/>
              <a:t>istediğimiz (kaliteli) ürünün temin edilebilmesi yanında, zaman </a:t>
            </a:r>
            <a:r>
              <a:rPr lang="tr-TR" sz="2100" dirty="0"/>
              <a:t>ve maliyet açısından tasarruf sağlamaktadır.</a:t>
            </a:r>
          </a:p>
          <a:p>
            <a:pPr marL="0" indent="0">
              <a:buNone/>
            </a:pP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53158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624110"/>
            <a:ext cx="8915400" cy="5287112"/>
          </a:xfrm>
        </p:spPr>
        <p:txBody>
          <a:bodyPr/>
          <a:lstStyle/>
          <a:p>
            <a:r>
              <a:rPr lang="tr-TR" dirty="0" smtClean="0"/>
              <a:t>Satın alınan </a:t>
            </a:r>
            <a:r>
              <a:rPr lang="tr-TR" dirty="0"/>
              <a:t>tüm ürünlerin faturası oluştuktan sonra Taşınır işlem fişleri oluşturularak kredi kapatma aşamasına geçilir.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1506070"/>
            <a:ext cx="8915399" cy="535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6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Krediye ait artan para varsa DMO'dan </a:t>
            </a:r>
            <a:r>
              <a:rPr lang="tr-TR" dirty="0" smtClean="0"/>
              <a:t>yazı ile </a:t>
            </a:r>
            <a:r>
              <a:rPr lang="tr-TR" dirty="0"/>
              <a:t>istenir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Alınan kredi </a:t>
            </a:r>
            <a:r>
              <a:rPr lang="tr-TR" dirty="0"/>
              <a:t>= </a:t>
            </a:r>
            <a:r>
              <a:rPr lang="tr-TR" dirty="0" smtClean="0"/>
              <a:t>Yapılan </a:t>
            </a:r>
            <a:r>
              <a:rPr lang="tr-TR" dirty="0"/>
              <a:t>harcama + </a:t>
            </a:r>
            <a:r>
              <a:rPr lang="tr-TR" dirty="0" smtClean="0"/>
              <a:t>Kredi artanı </a:t>
            </a:r>
            <a:r>
              <a:rPr lang="tr-TR" dirty="0"/>
              <a:t>eşitliği sağlanır</a:t>
            </a:r>
            <a:r>
              <a:rPr lang="tr-TR" dirty="0" smtClean="0"/>
              <a:t>.</a:t>
            </a:r>
          </a:p>
          <a:p>
            <a:r>
              <a:rPr lang="tr-TR" dirty="0"/>
              <a:t>Kredi kapatılmak üzere </a:t>
            </a:r>
            <a:r>
              <a:rPr lang="tr-TR" dirty="0" smtClean="0"/>
              <a:t>tahakkuk birimine gönderilirken </a:t>
            </a:r>
            <a:r>
              <a:rPr lang="tr-TR" dirty="0"/>
              <a:t>dosya </a:t>
            </a:r>
            <a:r>
              <a:rPr lang="tr-TR" dirty="0" smtClean="0"/>
              <a:t>içerisinde; </a:t>
            </a:r>
          </a:p>
          <a:p>
            <a:pPr marL="0" indent="0">
              <a:buNone/>
            </a:pPr>
            <a:r>
              <a:rPr lang="tr-TR" dirty="0" smtClean="0"/>
              <a:t>1) Kredi </a:t>
            </a:r>
            <a:r>
              <a:rPr lang="tr-TR" dirty="0"/>
              <a:t>makbuzu ve kredi artan makbuzlarının asılları,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2) E-faturalar</a:t>
            </a:r>
            <a:r>
              <a:rPr lang="tr-TR" dirty="0"/>
              <a:t>,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3) Islak </a:t>
            </a:r>
            <a:r>
              <a:rPr lang="tr-TR" dirty="0"/>
              <a:t>imzalı taşınır işlem </a:t>
            </a:r>
            <a:r>
              <a:rPr lang="tr-TR" dirty="0" smtClean="0"/>
              <a:t>fişleri, </a:t>
            </a:r>
          </a:p>
          <a:p>
            <a:pPr marL="0" indent="0">
              <a:buNone/>
            </a:pPr>
            <a:r>
              <a:rPr lang="tr-TR" dirty="0" smtClean="0"/>
              <a:t>4) Malzeme </a:t>
            </a:r>
            <a:r>
              <a:rPr lang="tr-TR" dirty="0"/>
              <a:t>Muayene / Kabul ve Teslim Tesellüm </a:t>
            </a:r>
            <a:r>
              <a:rPr lang="tr-TR" dirty="0" smtClean="0"/>
              <a:t>Tutanağı  </a:t>
            </a:r>
            <a:r>
              <a:rPr lang="tr-TR" dirty="0"/>
              <a:t>asılları olmalıdır.</a:t>
            </a:r>
          </a:p>
        </p:txBody>
      </p:sp>
    </p:spTree>
    <p:extLst>
      <p:ext uri="{BB962C8B-B14F-4D97-AF65-F5344CB8AC3E}">
        <p14:creationId xmlns:p14="http://schemas.microsoft.com/office/powerpoint/2010/main" val="299386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2130014"/>
            <a:ext cx="8915400" cy="3781208"/>
          </a:xfrm>
        </p:spPr>
        <p:txBody>
          <a:bodyPr>
            <a:normAutofit/>
          </a:bodyPr>
          <a:lstStyle/>
          <a:p>
            <a:r>
              <a:rPr lang="tr-TR" dirty="0" smtClean="0"/>
              <a:t>Kapatma </a:t>
            </a:r>
            <a:r>
              <a:rPr lang="tr-TR" dirty="0"/>
              <a:t>işlemleri </a:t>
            </a:r>
            <a:r>
              <a:rPr lang="tr-TR" dirty="0" smtClean="0"/>
              <a:t>için </a:t>
            </a:r>
            <a:r>
              <a:rPr lang="tr-TR" dirty="0"/>
              <a:t>oluşturulan </a:t>
            </a:r>
            <a:r>
              <a:rPr lang="tr-TR" dirty="0" smtClean="0"/>
              <a:t>ÖEB </a:t>
            </a:r>
            <a:r>
              <a:rPr lang="tr-TR" dirty="0"/>
              <a:t>belgesi Bütçe kaydı ve Portal </a:t>
            </a:r>
            <a:r>
              <a:rPr lang="tr-TR" dirty="0" smtClean="0"/>
              <a:t>kapatmaları </a:t>
            </a:r>
            <a:r>
              <a:rPr lang="tr-TR" dirty="0"/>
              <a:t>yapılır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sz="1400" dirty="0" smtClean="0"/>
              <a:t>Hazırlayanlar</a:t>
            </a:r>
            <a:r>
              <a:rPr lang="tr-TR" sz="1400" dirty="0"/>
              <a:t>: Onur ÜNAL – Bilgisayar İşletmeni</a:t>
            </a:r>
          </a:p>
          <a:p>
            <a:pPr marL="0" indent="0">
              <a:buNone/>
            </a:pPr>
            <a:r>
              <a:rPr lang="tr-TR" sz="1400" smtClean="0"/>
              <a:t>Kontrol           : Erdoğan </a:t>
            </a:r>
            <a:r>
              <a:rPr lang="tr-TR" sz="1400" dirty="0"/>
              <a:t>ÇAĞLAR – İç </a:t>
            </a:r>
            <a:r>
              <a:rPr lang="tr-TR" sz="1400" dirty="0" err="1"/>
              <a:t>Satınalma</a:t>
            </a:r>
            <a:r>
              <a:rPr lang="tr-TR" sz="1400" dirty="0"/>
              <a:t> </a:t>
            </a:r>
            <a:r>
              <a:rPr lang="tr-TR" sz="1400" dirty="0" smtClean="0"/>
              <a:t>Müdürü</a:t>
            </a:r>
            <a:endParaRPr lang="tr-TR" sz="1400" dirty="0"/>
          </a:p>
          <a:p>
            <a:pPr marL="0" indent="0">
              <a:buNone/>
            </a:pPr>
            <a:r>
              <a:rPr lang="tr-TR" sz="1400" dirty="0" smtClean="0"/>
              <a:t>Kaynak          : https</a:t>
            </a:r>
            <a:r>
              <a:rPr lang="tr-TR" sz="1400" dirty="0"/>
              <a:t>://</a:t>
            </a:r>
            <a:r>
              <a:rPr lang="tr-TR" sz="1400" dirty="0" smtClean="0"/>
              <a:t>www.dmo.gov.tr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133693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6" name="Nesne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5977773"/>
              </p:ext>
            </p:extLst>
          </p:nvPr>
        </p:nvGraphicFramePr>
        <p:xfrm>
          <a:off x="2589212" y="0"/>
          <a:ext cx="7415400" cy="6756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Çalışma Sayfası" r:id="rId3" imgW="4676821" imgH="5467313" progId="Excel.Sheet.12">
                  <p:embed/>
                </p:oleObj>
              </mc:Choice>
              <mc:Fallback>
                <p:oleObj name="Çalışma Sayfası" r:id="rId3" imgW="4676821" imgH="546731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89212" y="0"/>
                        <a:ext cx="7415400" cy="67560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611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Nesne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056056"/>
              </p:ext>
            </p:extLst>
          </p:nvPr>
        </p:nvGraphicFramePr>
        <p:xfrm>
          <a:off x="3065929" y="175186"/>
          <a:ext cx="7358232" cy="641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Çalışma Sayfası" r:id="rId3" imgW="4676821" imgH="6410288" progId="Excel.Sheet.12">
                  <p:embed/>
                </p:oleObj>
              </mc:Choice>
              <mc:Fallback>
                <p:oleObj name="Çalışma Sayfası" r:id="rId3" imgW="4676821" imgH="641028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65929" y="175186"/>
                        <a:ext cx="7358232" cy="6410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226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DMO ALIM USULLERİ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         Devlet Malzeme Ofisinden yapılan talepler;</a:t>
            </a:r>
          </a:p>
          <a:p>
            <a:pPr marL="0" indent="0" algn="just">
              <a:buNone/>
            </a:pPr>
            <a:r>
              <a:rPr lang="tr-TR" dirty="0"/>
              <a:t> </a:t>
            </a:r>
            <a:r>
              <a:rPr lang="tr-TR" dirty="0" smtClean="0"/>
              <a:t>        Katalogdan </a:t>
            </a:r>
            <a:r>
              <a:rPr lang="tr-TR" dirty="0"/>
              <a:t>alım (mutemet eliyle), Müteferrik </a:t>
            </a:r>
            <a:r>
              <a:rPr lang="tr-TR" dirty="0" smtClean="0"/>
              <a:t>alım (pazarlık), kapalı </a:t>
            </a:r>
            <a:r>
              <a:rPr lang="tr-TR" dirty="0"/>
              <a:t>teklif, açık teklif, belli istekliler </a:t>
            </a:r>
            <a:r>
              <a:rPr lang="tr-TR" dirty="0" smtClean="0"/>
              <a:t>arasında ve </a:t>
            </a:r>
            <a:r>
              <a:rPr lang="tr-TR" dirty="0"/>
              <a:t>doğrudan </a:t>
            </a:r>
            <a:r>
              <a:rPr lang="tr-TR" dirty="0" smtClean="0"/>
              <a:t>sipariş</a:t>
            </a:r>
            <a:r>
              <a:rPr lang="tr-TR" dirty="0"/>
              <a:t> </a:t>
            </a:r>
            <a:r>
              <a:rPr lang="tr-TR" dirty="0" smtClean="0"/>
              <a:t>olmak </a:t>
            </a:r>
            <a:r>
              <a:rPr lang="tr-TR" smtClean="0"/>
              <a:t>üzere 6 </a:t>
            </a:r>
            <a:r>
              <a:rPr lang="tr-TR" dirty="0" smtClean="0"/>
              <a:t>şekilde gerçekleşir.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7159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KATALOGDAN ALIM (</a:t>
            </a:r>
            <a:r>
              <a:rPr lang="tr-TR" b="1" dirty="0" err="1" smtClean="0"/>
              <a:t>Mutemed</a:t>
            </a:r>
            <a:r>
              <a:rPr lang="tr-TR" b="1" dirty="0" smtClean="0"/>
              <a:t> eliyle yürütülen Avans/Kredi)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06532" y="2133600"/>
            <a:ext cx="8998080" cy="3777622"/>
          </a:xfrm>
        </p:spPr>
        <p:txBody>
          <a:bodyPr>
            <a:normAutofit/>
          </a:bodyPr>
          <a:lstStyle/>
          <a:p>
            <a:pPr algn="just"/>
            <a:r>
              <a:rPr lang="tr-TR" dirty="0" smtClean="0"/>
              <a:t>Alımını yapacağımız ürün DMO Kataloğunda mevcut ise;</a:t>
            </a:r>
          </a:p>
          <a:p>
            <a:pPr marL="0" indent="0" algn="just">
              <a:buNone/>
            </a:pPr>
            <a:r>
              <a:rPr lang="tr-TR" dirty="0"/>
              <a:t> </a:t>
            </a:r>
            <a:r>
              <a:rPr lang="tr-TR" dirty="0" smtClean="0"/>
              <a:t>     İstediğimiz ürünleri katalogdan seçerek kolayca alımı gerçekleştirebiliriz. Burada dikkat edilmesi gereken husus; bir firmadan en fazla </a:t>
            </a:r>
            <a:r>
              <a:rPr lang="tr-TR" dirty="0" smtClean="0"/>
              <a:t>800.000,00 </a:t>
            </a:r>
            <a:r>
              <a:rPr lang="tr-TR" dirty="0" smtClean="0"/>
              <a:t>TL’ye kadar alım yapabiliriz.</a:t>
            </a:r>
          </a:p>
          <a:p>
            <a:pPr algn="just"/>
            <a:r>
              <a:rPr lang="tr-TR" dirty="0" smtClean="0"/>
              <a:t>Katalog ürünlerine, dmo.gov.tr adresinde e-satış </a:t>
            </a:r>
            <a:r>
              <a:rPr lang="tr-TR" dirty="0" err="1" smtClean="0"/>
              <a:t>portalından</a:t>
            </a:r>
            <a:r>
              <a:rPr lang="tr-TR" dirty="0" smtClean="0"/>
              <a:t>, müşteri numarası ile giriş yapılarak ulaşılabilir.</a:t>
            </a:r>
          </a:p>
          <a:p>
            <a:pPr algn="just"/>
            <a:r>
              <a:rPr lang="tr-TR" dirty="0" smtClean="0"/>
              <a:t>Ayrıca, Devlet Malzeme Ofisi, Katalog alımlarında, %7 </a:t>
            </a:r>
            <a:r>
              <a:rPr lang="tr-TR" dirty="0"/>
              <a:t>ye kadar </a:t>
            </a:r>
            <a:r>
              <a:rPr lang="tr-TR" dirty="0" smtClean="0"/>
              <a:t>indirim </a:t>
            </a:r>
            <a:r>
              <a:rPr lang="tr-TR" dirty="0"/>
              <a:t>imkanı </a:t>
            </a:r>
            <a:r>
              <a:rPr lang="tr-TR" dirty="0" smtClean="0"/>
              <a:t>sağlamaktadır..</a:t>
            </a:r>
            <a:endParaRPr lang="tr-TR" dirty="0"/>
          </a:p>
          <a:p>
            <a:pPr algn="just"/>
            <a:endParaRPr lang="tr-TR" dirty="0"/>
          </a:p>
          <a:p>
            <a:pPr marL="0" indent="0" algn="just"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45230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MÜTEFERRİK ALIM (Pazarlık)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tr-TR" dirty="0" smtClean="0"/>
              <a:t>Almak istediğimiz ürün veya ürünler DMO Kataloğunda bulunmuyor ise Müteferrik Alım yöntemi ile alımı gerçekleştirebiliriz.</a:t>
            </a:r>
          </a:p>
          <a:p>
            <a:pPr marL="0" indent="0" algn="just">
              <a:buNone/>
            </a:pPr>
            <a:r>
              <a:rPr lang="tr-TR" dirty="0"/>
              <a:t> </a:t>
            </a:r>
            <a:r>
              <a:rPr lang="tr-TR" dirty="0" smtClean="0"/>
              <a:t>    Bu yöntem ile;</a:t>
            </a:r>
          </a:p>
          <a:p>
            <a:pPr marL="0" indent="0" algn="just">
              <a:buNone/>
            </a:pPr>
            <a:r>
              <a:rPr lang="tr-TR" dirty="0" smtClean="0"/>
              <a:t>     Almak istediğimiz ürün veya ürünlerin ölçü/miktar, teknik özellik, teknik şartname vb. bilgileri yaklaşık maliyet hesap cetveli ile birlikte DMO’ya gönderilir. DMO’da kendi yaklaşık maliyet çalışmasını yaparak alımı gerçekleştirir. Alım işlemi sonuçlandığında tutar (avans/kredi) DMO hesabına aktarılır.</a:t>
            </a:r>
          </a:p>
          <a:p>
            <a:pPr marL="0" indent="0" algn="just">
              <a:buNone/>
            </a:pPr>
            <a:r>
              <a:rPr lang="tr-TR" dirty="0" smtClean="0"/>
              <a:t>    150.000,00 TL’ye kadar olan alımlarda, marka/model ve firma belirtilerek alım gerçekleştirilebilir.</a:t>
            </a:r>
          </a:p>
          <a:p>
            <a:pPr marL="0" indent="0" algn="just">
              <a:buNone/>
            </a:pPr>
            <a:r>
              <a:rPr lang="tr-TR" dirty="0" smtClean="0"/>
              <a:t> </a:t>
            </a:r>
          </a:p>
          <a:p>
            <a:pPr marL="0" indent="0">
              <a:buNone/>
            </a:pPr>
            <a:r>
              <a:rPr lang="tr-TR" dirty="0" smtClean="0"/>
              <a:t>     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5561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440958"/>
            <a:ext cx="8911687" cy="1464042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>KAPALI TEKLİF, AÇIK TEKLİF, BELLİ İSTEKLİLER ARASINDA, DOĞRUDAN SİPARİŞ USULLERİ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1592132"/>
            <a:ext cx="8915400" cy="4319090"/>
          </a:xfrm>
        </p:spPr>
        <p:txBody>
          <a:bodyPr/>
          <a:lstStyle/>
          <a:p>
            <a:pPr algn="just"/>
            <a:r>
              <a:rPr lang="tr-TR" dirty="0" smtClean="0"/>
              <a:t>Bu ihale usullerinde kısaca alım yapmak istediğimiz ürünlerin ihalesi DMO</a:t>
            </a:r>
          </a:p>
          <a:p>
            <a:pPr marL="0" indent="0" algn="just">
              <a:buNone/>
            </a:pPr>
            <a:r>
              <a:rPr lang="tr-TR" dirty="0" smtClean="0"/>
              <a:t>kanalıyla yapılmaktadır.</a:t>
            </a:r>
          </a:p>
          <a:p>
            <a:pPr marL="0" indent="0" algn="just">
              <a:buNone/>
            </a:pPr>
            <a:r>
              <a:rPr lang="tr-TR" dirty="0" smtClean="0"/>
              <a:t>     Ancak bizim son derece donanımlı bir ekibimiz bulunduğundan bu yöntemleri kullanmamaktayız.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612" y="2958352"/>
            <a:ext cx="9144000" cy="389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7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4604106"/>
          </a:xfrm>
        </p:spPr>
        <p:txBody>
          <a:bodyPr/>
          <a:lstStyle/>
          <a:p>
            <a:r>
              <a:rPr lang="tr-TR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tr-TR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tr-TR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tr-TR" b="1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tr-TR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tr-TR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tr-TR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tr-TR" b="1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452744" y="268942"/>
            <a:ext cx="9051868" cy="5464884"/>
          </a:xfrm>
        </p:spPr>
        <p:txBody>
          <a:bodyPr/>
          <a:lstStyle/>
          <a:p>
            <a:pPr marL="0" indent="0">
              <a:buNone/>
            </a:pPr>
            <a:r>
              <a:rPr lang="tr-TR" sz="3600" b="1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   </a:t>
            </a:r>
          </a:p>
          <a:p>
            <a:pPr marL="0" indent="0" algn="ctr">
              <a:buNone/>
            </a:pPr>
            <a:r>
              <a:rPr lang="tr-TR" sz="3600" b="1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DMO </a:t>
            </a:r>
            <a:r>
              <a:rPr lang="tr-TR" sz="3600" b="1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KATALOG ALIMI İŞ AKIŞ SÜRECİ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929" y="2084966"/>
            <a:ext cx="7551869" cy="400402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3605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129092"/>
            <a:ext cx="8911687" cy="1775908"/>
          </a:xfrm>
        </p:spPr>
        <p:txBody>
          <a:bodyPr/>
          <a:lstStyle/>
          <a:p>
            <a:pPr algn="ctr"/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656216"/>
            <a:ext cx="8915400" cy="5255006"/>
          </a:xfrm>
        </p:spPr>
        <p:txBody>
          <a:bodyPr/>
          <a:lstStyle/>
          <a:p>
            <a:r>
              <a:rPr lang="tr-TR" dirty="0" smtClean="0"/>
              <a:t>İhtiyaç duyulan mal/malzemeler için talep yazısı </a:t>
            </a:r>
            <a:r>
              <a:rPr lang="tr-TR" dirty="0" err="1" smtClean="0"/>
              <a:t>İMİDB’ye</a:t>
            </a:r>
            <a:r>
              <a:rPr lang="tr-TR" dirty="0" smtClean="0"/>
              <a:t> iletilir.</a:t>
            </a:r>
          </a:p>
          <a:p>
            <a:endParaRPr lang="tr-TR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44464" y="508523"/>
            <a:ext cx="5840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91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Bütçe kontrolü yapılır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1)</a:t>
            </a:r>
            <a:r>
              <a:rPr lang="tr-TR" dirty="0" err="1" smtClean="0"/>
              <a:t>Mys</a:t>
            </a:r>
            <a:r>
              <a:rPr lang="tr-TR" dirty="0" smtClean="0"/>
              <a:t> 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2)Portal 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3)Bütçe Takip Sisteminden                             kontrol yapılabilir.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7313" y="3073779"/>
            <a:ext cx="1452283" cy="136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30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894</TotalTime>
  <Words>831</Words>
  <Application>Microsoft Office PowerPoint</Application>
  <PresentationFormat>Geniş ekran</PresentationFormat>
  <Paragraphs>73</Paragraphs>
  <Slides>24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31" baseType="lpstr">
      <vt:lpstr>Arial</vt:lpstr>
      <vt:lpstr>Calibri</vt:lpstr>
      <vt:lpstr>Century Gothic</vt:lpstr>
      <vt:lpstr>Times New Roman</vt:lpstr>
      <vt:lpstr>Wingdings 3</vt:lpstr>
      <vt:lpstr>Duman</vt:lpstr>
      <vt:lpstr>Çalışma Sayfası</vt:lpstr>
      <vt:lpstr>İDARİ VE MALİ İŞLER DAİRE BAŞKANLIĞI</vt:lpstr>
      <vt:lpstr>PowerPoint Sunusu</vt:lpstr>
      <vt:lpstr>DMO ALIM USULLERİ</vt:lpstr>
      <vt:lpstr>KATALOGDAN ALIM (Mutemed eliyle yürütülen Avans/Kredi)</vt:lpstr>
      <vt:lpstr>MÜTEFERRİK ALIM (Pazarlık)</vt:lpstr>
      <vt:lpstr>KAPALI TEKLİF, AÇIK TEKLİF, BELLİ İSTEKLİLER ARASINDA, DOĞRUDAN SİPARİŞ USULLERİ</vt:lpstr>
      <vt:lpstr>   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İDARİ VE MALİ İŞLER DAİRE BAŞKANLIĞI</dc:title>
  <dc:creator>onurun</dc:creator>
  <cp:lastModifiedBy>onurun</cp:lastModifiedBy>
  <cp:revision>62</cp:revision>
  <dcterms:created xsi:type="dcterms:W3CDTF">2021-03-05T06:18:46Z</dcterms:created>
  <dcterms:modified xsi:type="dcterms:W3CDTF">2021-04-01T05:59:42Z</dcterms:modified>
</cp:coreProperties>
</file>